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4" r:id="rId4"/>
  </p:sldMasterIdLst>
  <p:notesMasterIdLst>
    <p:notesMasterId r:id="rId11"/>
  </p:notesMasterIdLst>
  <p:sldIdLst>
    <p:sldId id="274" r:id="rId5"/>
    <p:sldId id="371" r:id="rId6"/>
    <p:sldId id="382" r:id="rId7"/>
    <p:sldId id="383" r:id="rId8"/>
    <p:sldId id="310" r:id="rId9"/>
    <p:sldId id="38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0DC674-666A-0BCA-6F1C-6422ED2F2CAC}" name="Colin Lumsden" initials="CL" userId="S::colin.lumsden@accountantsplus.net::749c84f9-6f5a-4098-9f38-508fdc810e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415"/>
    <a:srgbClr val="ED7D31"/>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BA87F-457F-B929-BDA3-3B799894509C}" v="20" dt="2026-04-14T04:31:43.8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84" y="4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FF98B8-4306-4DF9-8353-E04D0539EAB4}"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7D3F5-5D44-4038-8BA9-E2CE567C821A}" type="slidenum">
              <a:rPr lang="en-GB" smtClean="0"/>
              <a:t>‹#›</a:t>
            </a:fld>
            <a:endParaRPr lang="en-GB"/>
          </a:p>
        </p:txBody>
      </p:sp>
    </p:spTree>
    <p:extLst>
      <p:ext uri="{BB962C8B-B14F-4D97-AF65-F5344CB8AC3E}">
        <p14:creationId xmlns:p14="http://schemas.microsoft.com/office/powerpoint/2010/main" val="1530750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9D204F-3124-4729-AB2C-8E32CF96E4B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806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C7D3F5-5D44-4038-8BA9-E2CE567C821A}" type="slidenum">
              <a:rPr lang="en-GB" smtClean="0"/>
              <a:t>2</a:t>
            </a:fld>
            <a:endParaRPr lang="en-GB"/>
          </a:p>
        </p:txBody>
      </p:sp>
    </p:spTree>
    <p:extLst>
      <p:ext uri="{BB962C8B-B14F-4D97-AF65-F5344CB8AC3E}">
        <p14:creationId xmlns:p14="http://schemas.microsoft.com/office/powerpoint/2010/main" val="4130577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F4548-B845-A77B-43A6-637979EFA8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28BCD-646D-0171-45B4-A0A32B7D0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195139-7FD7-BCED-305D-4159A00AA2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716B2B3-D31D-5F80-06AB-33B8EAFE02DE}"/>
              </a:ext>
            </a:extLst>
          </p:cNvPr>
          <p:cNvSpPr>
            <a:spLocks noGrp="1"/>
          </p:cNvSpPr>
          <p:nvPr>
            <p:ph type="sldNum" sz="quarter" idx="5"/>
          </p:nvPr>
        </p:nvSpPr>
        <p:spPr/>
        <p:txBody>
          <a:bodyPr/>
          <a:lstStyle/>
          <a:p>
            <a:fld id="{48C7D3F5-5D44-4038-8BA9-E2CE567C821A}" type="slidenum">
              <a:rPr lang="en-GB" smtClean="0"/>
              <a:t>3</a:t>
            </a:fld>
            <a:endParaRPr lang="en-GB"/>
          </a:p>
        </p:txBody>
      </p:sp>
    </p:spTree>
    <p:extLst>
      <p:ext uri="{BB962C8B-B14F-4D97-AF65-F5344CB8AC3E}">
        <p14:creationId xmlns:p14="http://schemas.microsoft.com/office/powerpoint/2010/main" val="1020318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3A0F1-4E7E-26AD-3D76-917396560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8AC7E-1983-FAC3-63B0-712A334DDB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4AC56-6770-7BC5-4310-FAD648D891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5823D4-F385-D2C5-F179-B040ED45B79B}"/>
              </a:ext>
            </a:extLst>
          </p:cNvPr>
          <p:cNvSpPr>
            <a:spLocks noGrp="1"/>
          </p:cNvSpPr>
          <p:nvPr>
            <p:ph type="sldNum" sz="quarter" idx="5"/>
          </p:nvPr>
        </p:nvSpPr>
        <p:spPr/>
        <p:txBody>
          <a:bodyPr/>
          <a:lstStyle/>
          <a:p>
            <a:fld id="{48C7D3F5-5D44-4038-8BA9-E2CE567C821A}" type="slidenum">
              <a:rPr lang="en-GB" smtClean="0"/>
              <a:t>4</a:t>
            </a:fld>
            <a:endParaRPr lang="en-GB"/>
          </a:p>
        </p:txBody>
      </p:sp>
    </p:spTree>
    <p:extLst>
      <p:ext uri="{BB962C8B-B14F-4D97-AF65-F5344CB8AC3E}">
        <p14:creationId xmlns:p14="http://schemas.microsoft.com/office/powerpoint/2010/main" val="3446861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394EF-D720-8187-403E-1827DB721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D5864-1938-5E75-FF9F-0C4F891533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0A33C-3217-676B-17B4-4877C2EFCB3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E3734C5-E7EC-9B88-25FE-F0C02B4F97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99D204F-3124-4729-AB2C-8E32CF96E4B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988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87048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smtClean="0"/>
              <a:t>5/7/2026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1624697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664C608-40B1-4030-A28D-5B74BC98ADCE}" type="datetimeFigureOut">
              <a:rPr lang="en-US" smtClean="0"/>
              <a:t>5/7/2026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541643332"/>
      </p:ext>
    </p:extLst>
  </p:cSld>
  <p:clrMap bg1="lt1" tx1="dk1" bg2="lt2" tx2="dk2" accent1="accent1" accent2="accent2" accent3="accent3" accent4="accent4" accent5="accent5" accent6="accent6" hlink="hlink" folHlink="folHlink"/>
  <p:sldLayoutIdLst>
    <p:sldLayoutId id="2147484016" r:id="rId1"/>
    <p:sldLayoutId id="2147484017" r:id="rId2"/>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3F9E774-F054-4892-8E69-C76B2C8545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3" name="Picture 12">
            <a:extLst>
              <a:ext uri="{FF2B5EF4-FFF2-40B4-BE49-F238E27FC236}">
                <a16:creationId xmlns:a16="http://schemas.microsoft.com/office/drawing/2014/main" id="{BEF6A099-2A38-4C66-88FF-FDBCB564E5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D0D98427-7B26-46E2-93FE-CB8CD38542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B15A4233-F980-4EF6-B2C0-D7C63E752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4FB96427-E8AF-89DC-9573-625D1F06569E}"/>
              </a:ext>
            </a:extLst>
          </p:cNvPr>
          <p:cNvSpPr>
            <a:spLocks noGrp="1"/>
          </p:cNvSpPr>
          <p:nvPr>
            <p:ph type="title"/>
          </p:nvPr>
        </p:nvSpPr>
        <p:spPr>
          <a:xfrm>
            <a:off x="680321" y="753228"/>
            <a:ext cx="4136123" cy="1080938"/>
          </a:xfrm>
        </p:spPr>
        <p:txBody>
          <a:bodyPr>
            <a:normAutofit/>
          </a:bodyPr>
          <a:lstStyle/>
          <a:p>
            <a:r>
              <a:rPr lang="en-GB" sz="2200" dirty="0">
                <a:solidFill>
                  <a:srgbClr val="FFFFFF"/>
                </a:solidFill>
              </a:rPr>
              <a:t>BRYAN J T WOOD FCCA</a:t>
            </a:r>
            <a:br>
              <a:rPr lang="en-GB" sz="2200" dirty="0">
                <a:solidFill>
                  <a:srgbClr val="FFFFFF"/>
                </a:solidFill>
              </a:rPr>
            </a:br>
            <a:r>
              <a:rPr lang="en-GB" sz="2200" dirty="0">
                <a:solidFill>
                  <a:srgbClr val="FFFFFF"/>
                </a:solidFill>
              </a:rPr>
              <a:t>Chartered Certified Accountant</a:t>
            </a:r>
            <a:br>
              <a:rPr lang="en-GB" sz="2200" dirty="0">
                <a:solidFill>
                  <a:srgbClr val="FFFFFF"/>
                </a:solidFill>
              </a:rPr>
            </a:br>
            <a:r>
              <a:rPr lang="en-GB" sz="2200" dirty="0">
                <a:solidFill>
                  <a:srgbClr val="FFFFFF"/>
                </a:solidFill>
              </a:rPr>
              <a:t>Registered Auditor</a:t>
            </a:r>
          </a:p>
        </p:txBody>
      </p:sp>
      <p:pic>
        <p:nvPicPr>
          <p:cNvPr id="19" name="Picture 18">
            <a:extLst>
              <a:ext uri="{FF2B5EF4-FFF2-40B4-BE49-F238E27FC236}">
                <a16:creationId xmlns:a16="http://schemas.microsoft.com/office/drawing/2014/main" id="{3B7E3E62-AACE-4D18-93B3-B4C452E28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useBgFill="1">
        <p:nvSpPr>
          <p:cNvPr id="21" name="Rectangle 20">
            <a:extLst>
              <a:ext uri="{FF2B5EF4-FFF2-40B4-BE49-F238E27FC236}">
                <a16:creationId xmlns:a16="http://schemas.microsoft.com/office/drawing/2014/main" id="{421B5709-714B-4EA8-8C75-C105D9B4D5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4" name="Picture 4" descr="image002">
            <a:extLst>
              <a:ext uri="{FF2B5EF4-FFF2-40B4-BE49-F238E27FC236}">
                <a16:creationId xmlns:a16="http://schemas.microsoft.com/office/drawing/2014/main" id="{601BCD52-F23B-CC4C-A562-EFF4F477820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93085" y="2489738"/>
            <a:ext cx="5629268" cy="1871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8865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166E84E6-8079-2AF2-AC3E-177966C80C0D}"/>
            </a:ext>
          </a:extLst>
        </p:cNvPr>
        <p:cNvGrpSpPr/>
        <p:nvPr/>
      </p:nvGrpSpPr>
      <p:grpSpPr>
        <a:xfrm>
          <a:off x="0" y="0"/>
          <a:ext cx="0" cy="0"/>
          <a:chOff x="0" y="0"/>
          <a:chExt cx="0" cy="0"/>
        </a:xfrm>
      </p:grpSpPr>
      <p:pic>
        <p:nvPicPr>
          <p:cNvPr id="52" name="Picture 51">
            <a:extLst>
              <a:ext uri="{FF2B5EF4-FFF2-40B4-BE49-F238E27FC236}">
                <a16:creationId xmlns:a16="http://schemas.microsoft.com/office/drawing/2014/main" id="{4C29078E-9FBC-847C-5068-2D8D91A678A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4" name="Picture 53">
            <a:extLst>
              <a:ext uri="{FF2B5EF4-FFF2-40B4-BE49-F238E27FC236}">
                <a16:creationId xmlns:a16="http://schemas.microsoft.com/office/drawing/2014/main" id="{72A5FE4F-5C2E-779A-842A-621E951B54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56" name="Picture 55">
            <a:extLst>
              <a:ext uri="{FF2B5EF4-FFF2-40B4-BE49-F238E27FC236}">
                <a16:creationId xmlns:a16="http://schemas.microsoft.com/office/drawing/2014/main" id="{28B58A2E-C355-A3CD-19C9-A7460DDC8DE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58" name="Rectangle 57">
            <a:extLst>
              <a:ext uri="{FF2B5EF4-FFF2-40B4-BE49-F238E27FC236}">
                <a16:creationId xmlns:a16="http://schemas.microsoft.com/office/drawing/2014/main" id="{AACAA4EE-9EC6-6D18-D78B-ED2B38585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0" name="Rectangle 59">
            <a:extLst>
              <a:ext uri="{FF2B5EF4-FFF2-40B4-BE49-F238E27FC236}">
                <a16:creationId xmlns:a16="http://schemas.microsoft.com/office/drawing/2014/main" id="{453F9B05-7E84-306C-C3D2-5447AB7F06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62" name="Rectangle 61">
            <a:extLst>
              <a:ext uri="{FF2B5EF4-FFF2-40B4-BE49-F238E27FC236}">
                <a16:creationId xmlns:a16="http://schemas.microsoft.com/office/drawing/2014/main" id="{61887B89-3CAF-1CAC-D15F-E3314EC8F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64" name="Picture 63">
            <a:extLst>
              <a:ext uri="{FF2B5EF4-FFF2-40B4-BE49-F238E27FC236}">
                <a16:creationId xmlns:a16="http://schemas.microsoft.com/office/drawing/2014/main" id="{C8A7C1A8-64C1-D06A-7835-035DF8D6E5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6" name="Rectangle 65">
            <a:extLst>
              <a:ext uri="{FF2B5EF4-FFF2-40B4-BE49-F238E27FC236}">
                <a16:creationId xmlns:a16="http://schemas.microsoft.com/office/drawing/2014/main" id="{1877D9AE-906B-DD27-0285-CDBD5465E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Title 1">
            <a:extLst>
              <a:ext uri="{FF2B5EF4-FFF2-40B4-BE49-F238E27FC236}">
                <a16:creationId xmlns:a16="http://schemas.microsoft.com/office/drawing/2014/main" id="{895B22B1-30E1-0AC3-04F1-9612A11687CD}"/>
              </a:ext>
            </a:extLst>
          </p:cNvPr>
          <p:cNvSpPr txBox="1">
            <a:spLocks/>
          </p:cNvSpPr>
          <p:nvPr/>
        </p:nvSpPr>
        <p:spPr>
          <a:xfrm>
            <a:off x="6770849" y="643466"/>
            <a:ext cx="3846292" cy="5205943"/>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rgbClr val="D66C1C"/>
                </a:solidFill>
                <a:effectLst/>
                <a:uLnTx/>
                <a:uFillTx/>
                <a:latin typeface="Trebuchet MS" panose="020B0603020202020204"/>
                <a:ea typeface="+mj-ea"/>
                <a:cs typeface="+mj-cs"/>
              </a:rPr>
              <a:t>TECHNICAL</a:t>
            </a:r>
          </a:p>
        </p:txBody>
      </p:sp>
      <p:sp>
        <p:nvSpPr>
          <p:cNvPr id="2" name="TextBox 1">
            <a:extLst>
              <a:ext uri="{FF2B5EF4-FFF2-40B4-BE49-F238E27FC236}">
                <a16:creationId xmlns:a16="http://schemas.microsoft.com/office/drawing/2014/main" id="{0983D1ED-ED3E-ED9D-A14D-797F08237076}"/>
              </a:ext>
            </a:extLst>
          </p:cNvPr>
          <p:cNvSpPr txBox="1"/>
          <p:nvPr/>
        </p:nvSpPr>
        <p:spPr>
          <a:xfrm>
            <a:off x="680321" y="965200"/>
            <a:ext cx="5410207" cy="4884209"/>
          </a:xfrm>
          <a:prstGeom prst="rect">
            <a:avLst/>
          </a:prstGeom>
        </p:spPr>
        <p:txBody>
          <a:bodyPr vert="horz" lIns="91440" tIns="45720" rIns="91440" bIns="45720" rtlCol="0" anchor="ctr">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Trebuchet MS" panose="020B0603020202020204"/>
                <a:ea typeface="+mn-ea"/>
                <a:cs typeface="+mn-cs"/>
              </a:rPr>
              <a:t>Charities SORP, increase in charities audit threshold, and changes to information displayed on OSCR website.</a:t>
            </a:r>
          </a:p>
        </p:txBody>
      </p:sp>
      <p:pic>
        <p:nvPicPr>
          <p:cNvPr id="5" name="Picture 4">
            <a:extLst>
              <a:ext uri="{FF2B5EF4-FFF2-40B4-BE49-F238E27FC236}">
                <a16:creationId xmlns:a16="http://schemas.microsoft.com/office/drawing/2014/main" id="{09CBD2E7-2324-BA2C-FADB-5FBCC3F7B760}"/>
              </a:ext>
            </a:extLst>
          </p:cNvPr>
          <p:cNvPicPr>
            <a:picLocks noChangeAspect="1"/>
          </p:cNvPicPr>
          <p:nvPr/>
        </p:nvPicPr>
        <p:blipFill>
          <a:blip r:embed="rId6"/>
          <a:srcRect l="1693" t="11327" r="2742" b="3246"/>
          <a:stretch>
            <a:fillRect/>
          </a:stretch>
        </p:blipFill>
        <p:spPr>
          <a:xfrm>
            <a:off x="373638" y="727246"/>
            <a:ext cx="10486156" cy="5038382"/>
          </a:xfrm>
          <a:prstGeom prst="rect">
            <a:avLst/>
          </a:prstGeom>
        </p:spPr>
      </p:pic>
    </p:spTree>
    <p:extLst>
      <p:ext uri="{BB962C8B-B14F-4D97-AF65-F5344CB8AC3E}">
        <p14:creationId xmlns:p14="http://schemas.microsoft.com/office/powerpoint/2010/main" val="3554093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E5739863-5C9C-47EB-1B80-9D8C40DF0934}"/>
            </a:ext>
          </a:extLst>
        </p:cNvPr>
        <p:cNvGrpSpPr/>
        <p:nvPr/>
      </p:nvGrpSpPr>
      <p:grpSpPr>
        <a:xfrm>
          <a:off x="0" y="0"/>
          <a:ext cx="0" cy="0"/>
          <a:chOff x="0" y="0"/>
          <a:chExt cx="0" cy="0"/>
        </a:xfrm>
      </p:grpSpPr>
      <p:pic>
        <p:nvPicPr>
          <p:cNvPr id="68" name="Picture 67">
            <a:extLst>
              <a:ext uri="{FF2B5EF4-FFF2-40B4-BE49-F238E27FC236}">
                <a16:creationId xmlns:a16="http://schemas.microsoft.com/office/drawing/2014/main" id="{AEA81A12-C65C-34FF-FF8F-8576681C45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9" name="Picture 68">
            <a:extLst>
              <a:ext uri="{FF2B5EF4-FFF2-40B4-BE49-F238E27FC236}">
                <a16:creationId xmlns:a16="http://schemas.microsoft.com/office/drawing/2014/main" id="{FB52CA22-CEB0-746D-E41E-DC21FD03A44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0" name="Picture 69">
            <a:extLst>
              <a:ext uri="{FF2B5EF4-FFF2-40B4-BE49-F238E27FC236}">
                <a16:creationId xmlns:a16="http://schemas.microsoft.com/office/drawing/2014/main" id="{28B1686B-9BAF-E525-5FC3-E0D467E0FD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71" name="Rectangle 70">
            <a:extLst>
              <a:ext uri="{FF2B5EF4-FFF2-40B4-BE49-F238E27FC236}">
                <a16:creationId xmlns:a16="http://schemas.microsoft.com/office/drawing/2014/main" id="{C3349C1B-825F-1546-085D-5ED01FB4CA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D8C90631-4E2E-24D9-77D4-0BD22DEC9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3" name="Rectangle 72">
            <a:extLst>
              <a:ext uri="{FF2B5EF4-FFF2-40B4-BE49-F238E27FC236}">
                <a16:creationId xmlns:a16="http://schemas.microsoft.com/office/drawing/2014/main" id="{18F91FDA-9C93-3B8C-B994-4017DD578E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4" name="Picture 73">
            <a:extLst>
              <a:ext uri="{FF2B5EF4-FFF2-40B4-BE49-F238E27FC236}">
                <a16:creationId xmlns:a16="http://schemas.microsoft.com/office/drawing/2014/main" id="{0CC81734-3C04-07A4-6F17-CC6996990A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Rectangle 74">
            <a:extLst>
              <a:ext uri="{FF2B5EF4-FFF2-40B4-BE49-F238E27FC236}">
                <a16:creationId xmlns:a16="http://schemas.microsoft.com/office/drawing/2014/main" id="{DF24E241-9BFF-99FA-5F49-9216F166D2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6" name="Picture 5">
            <a:extLst>
              <a:ext uri="{FF2B5EF4-FFF2-40B4-BE49-F238E27FC236}">
                <a16:creationId xmlns:a16="http://schemas.microsoft.com/office/drawing/2014/main" id="{FDF25436-C5C5-D354-62EB-EEC86F51384E}"/>
              </a:ext>
            </a:extLst>
          </p:cNvPr>
          <p:cNvPicPr>
            <a:picLocks noChangeAspect="1"/>
          </p:cNvPicPr>
          <p:nvPr/>
        </p:nvPicPr>
        <p:blipFill>
          <a:blip r:embed="rId6"/>
          <a:stretch>
            <a:fillRect/>
          </a:stretch>
        </p:blipFill>
        <p:spPr>
          <a:xfrm>
            <a:off x="7805093" y="2492918"/>
            <a:ext cx="2965094" cy="1977695"/>
          </a:xfrm>
          <a:prstGeom prst="rect">
            <a:avLst/>
          </a:prstGeom>
        </p:spPr>
      </p:pic>
      <p:sp>
        <p:nvSpPr>
          <p:cNvPr id="10" name="TextBox 9">
            <a:extLst>
              <a:ext uri="{FF2B5EF4-FFF2-40B4-BE49-F238E27FC236}">
                <a16:creationId xmlns:a16="http://schemas.microsoft.com/office/drawing/2014/main" id="{0D57573D-17E5-C589-3229-EAFEB8ABE3CA}"/>
              </a:ext>
            </a:extLst>
          </p:cNvPr>
          <p:cNvSpPr txBox="1"/>
          <p:nvPr/>
        </p:nvSpPr>
        <p:spPr>
          <a:xfrm>
            <a:off x="3000375" y="3272909"/>
            <a:ext cx="6134100" cy="369332"/>
          </a:xfrm>
          <a:prstGeom prst="rect">
            <a:avLst/>
          </a:prstGeom>
          <a:noFill/>
        </p:spPr>
        <p:txBody>
          <a:bodyPr wrap="square">
            <a:spAutoFit/>
          </a:bodyPr>
          <a:lstStyle/>
          <a:p>
            <a:endParaRPr lang="en-GB" dirty="0"/>
          </a:p>
        </p:txBody>
      </p:sp>
      <p:sp>
        <p:nvSpPr>
          <p:cNvPr id="14" name="TextBox 13">
            <a:extLst>
              <a:ext uri="{FF2B5EF4-FFF2-40B4-BE49-F238E27FC236}">
                <a16:creationId xmlns:a16="http://schemas.microsoft.com/office/drawing/2014/main" id="{2637E1AE-01C7-59BF-93C6-8BC4F021E035}"/>
              </a:ext>
            </a:extLst>
          </p:cNvPr>
          <p:cNvSpPr txBox="1"/>
          <p:nvPr/>
        </p:nvSpPr>
        <p:spPr>
          <a:xfrm>
            <a:off x="3000375" y="3272909"/>
            <a:ext cx="6134100" cy="369332"/>
          </a:xfrm>
          <a:prstGeom prst="rect">
            <a:avLst/>
          </a:prstGeom>
          <a:noFill/>
        </p:spPr>
        <p:txBody>
          <a:bodyPr wrap="square">
            <a:spAutoFit/>
          </a:bodyPr>
          <a:lstStyle/>
          <a:p>
            <a:endParaRPr lang="en-GB" dirty="0"/>
          </a:p>
        </p:txBody>
      </p:sp>
      <p:sp>
        <p:nvSpPr>
          <p:cNvPr id="16" name="TextBox 15">
            <a:extLst>
              <a:ext uri="{FF2B5EF4-FFF2-40B4-BE49-F238E27FC236}">
                <a16:creationId xmlns:a16="http://schemas.microsoft.com/office/drawing/2014/main" id="{CFECD00A-D93D-D23C-71D2-D7F84A46839D}"/>
              </a:ext>
            </a:extLst>
          </p:cNvPr>
          <p:cNvSpPr txBox="1"/>
          <p:nvPr/>
        </p:nvSpPr>
        <p:spPr>
          <a:xfrm>
            <a:off x="3000375" y="3272909"/>
            <a:ext cx="6134100" cy="369332"/>
          </a:xfrm>
          <a:prstGeom prst="rect">
            <a:avLst/>
          </a:prstGeom>
          <a:noFill/>
        </p:spPr>
        <p:txBody>
          <a:bodyPr wrap="square">
            <a:spAutoFit/>
          </a:bodyPr>
          <a:lstStyle/>
          <a:p>
            <a:endParaRPr lang="en-GB" dirty="0"/>
          </a:p>
        </p:txBody>
      </p:sp>
      <p:pic>
        <p:nvPicPr>
          <p:cNvPr id="18" name="Picture 17">
            <a:extLst>
              <a:ext uri="{FF2B5EF4-FFF2-40B4-BE49-F238E27FC236}">
                <a16:creationId xmlns:a16="http://schemas.microsoft.com/office/drawing/2014/main" id="{AD376DD1-523D-42AD-34B6-D109F7F6F7C2}"/>
              </a:ext>
            </a:extLst>
          </p:cNvPr>
          <p:cNvPicPr>
            <a:picLocks noChangeAspect="1"/>
          </p:cNvPicPr>
          <p:nvPr/>
        </p:nvPicPr>
        <p:blipFill>
          <a:blip r:embed="rId7"/>
          <a:stretch>
            <a:fillRect/>
          </a:stretch>
        </p:blipFill>
        <p:spPr>
          <a:xfrm>
            <a:off x="7802881" y="4623746"/>
            <a:ext cx="2926080" cy="1950720"/>
          </a:xfrm>
          <a:prstGeom prst="rect">
            <a:avLst/>
          </a:prstGeom>
        </p:spPr>
      </p:pic>
      <p:pic>
        <p:nvPicPr>
          <p:cNvPr id="20" name="Picture 19">
            <a:extLst>
              <a:ext uri="{FF2B5EF4-FFF2-40B4-BE49-F238E27FC236}">
                <a16:creationId xmlns:a16="http://schemas.microsoft.com/office/drawing/2014/main" id="{E88D95DB-C644-E300-5EE0-9E16D0618AC7}"/>
              </a:ext>
            </a:extLst>
          </p:cNvPr>
          <p:cNvPicPr>
            <a:picLocks noChangeAspect="1"/>
          </p:cNvPicPr>
          <p:nvPr/>
        </p:nvPicPr>
        <p:blipFill>
          <a:blip r:embed="rId8"/>
          <a:stretch>
            <a:fillRect/>
          </a:stretch>
        </p:blipFill>
        <p:spPr>
          <a:xfrm>
            <a:off x="7813995" y="404610"/>
            <a:ext cx="2926080" cy="1951673"/>
          </a:xfrm>
          <a:prstGeom prst="rect">
            <a:avLst/>
          </a:prstGeom>
        </p:spPr>
      </p:pic>
      <p:sp>
        <p:nvSpPr>
          <p:cNvPr id="2" name="TextBox 1">
            <a:extLst>
              <a:ext uri="{FF2B5EF4-FFF2-40B4-BE49-F238E27FC236}">
                <a16:creationId xmlns:a16="http://schemas.microsoft.com/office/drawing/2014/main" id="{13F8F160-23C9-5450-57A0-D4233FB86B90}"/>
              </a:ext>
            </a:extLst>
          </p:cNvPr>
          <p:cNvSpPr txBox="1"/>
          <p:nvPr/>
        </p:nvSpPr>
        <p:spPr>
          <a:xfrm>
            <a:off x="542925" y="514731"/>
            <a:ext cx="6360846" cy="5632311"/>
          </a:xfrm>
          <a:prstGeom prst="rect">
            <a:avLst/>
          </a:prstGeom>
          <a:noFill/>
        </p:spPr>
        <p:txBody>
          <a:bodyPr wrap="square" rtlCol="0">
            <a:spAutoFit/>
          </a:bodyPr>
          <a:lstStyle/>
          <a:p>
            <a:r>
              <a:rPr lang="en-GB" b="1" dirty="0"/>
              <a:t>Why choose Accountants Plus </a:t>
            </a:r>
          </a:p>
          <a:p>
            <a:endParaRPr lang="en-GB" dirty="0"/>
          </a:p>
          <a:p>
            <a:endParaRPr lang="en-GB" dirty="0"/>
          </a:p>
          <a:p>
            <a:r>
              <a:rPr lang="en-GB" dirty="0"/>
              <a:t>One of the top charity accountants in Scotland.</a:t>
            </a:r>
          </a:p>
          <a:p>
            <a:endParaRPr lang="en-GB" dirty="0"/>
          </a:p>
          <a:p>
            <a:r>
              <a:rPr lang="en-GB" dirty="0"/>
              <a:t>A team of specialist chartered accountants.</a:t>
            </a:r>
          </a:p>
          <a:p>
            <a:endParaRPr lang="en-GB" dirty="0"/>
          </a:p>
          <a:p>
            <a:r>
              <a:rPr lang="en-GB" dirty="0"/>
              <a:t>We work closely with the OSCR, charity commission, and other relevant regulatory bodies to keep you compliant and have developed careful processes to keep them in place for many years to come.</a:t>
            </a:r>
          </a:p>
          <a:p>
            <a:endParaRPr lang="en-GB" dirty="0"/>
          </a:p>
          <a:p>
            <a:r>
              <a:rPr lang="en-GB" dirty="0"/>
              <a:t>By choosing Accountants Plus for your charity auditing needs, you will have a charity accountant that doesn’t just help you survive, but helps you to thrive, navigating the murky waters of charity legislation, keeping you compliant and penalty free, and identifying hidden growth opportunities that could take your organisation to new heights.</a:t>
            </a:r>
          </a:p>
          <a:p>
            <a:endParaRPr lang="en-GB" dirty="0"/>
          </a:p>
        </p:txBody>
      </p:sp>
    </p:spTree>
    <p:extLst>
      <p:ext uri="{BB962C8B-B14F-4D97-AF65-F5344CB8AC3E}">
        <p14:creationId xmlns:p14="http://schemas.microsoft.com/office/powerpoint/2010/main" val="4206031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3341FD09-3251-9877-5B4D-AB323D04CA26}"/>
            </a:ext>
          </a:extLst>
        </p:cNvPr>
        <p:cNvGrpSpPr/>
        <p:nvPr/>
      </p:nvGrpSpPr>
      <p:grpSpPr>
        <a:xfrm>
          <a:off x="0" y="0"/>
          <a:ext cx="0" cy="0"/>
          <a:chOff x="0" y="0"/>
          <a:chExt cx="0" cy="0"/>
        </a:xfrm>
      </p:grpSpPr>
      <p:pic>
        <p:nvPicPr>
          <p:cNvPr id="68" name="Picture 67">
            <a:extLst>
              <a:ext uri="{FF2B5EF4-FFF2-40B4-BE49-F238E27FC236}">
                <a16:creationId xmlns:a16="http://schemas.microsoft.com/office/drawing/2014/main" id="{C4D61791-25A2-1EDC-0006-FB045CF03F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9" name="Picture 68">
            <a:extLst>
              <a:ext uri="{FF2B5EF4-FFF2-40B4-BE49-F238E27FC236}">
                <a16:creationId xmlns:a16="http://schemas.microsoft.com/office/drawing/2014/main" id="{240550CE-B363-4CB6-D85C-89C23ADE17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0" name="Picture 69">
            <a:extLst>
              <a:ext uri="{FF2B5EF4-FFF2-40B4-BE49-F238E27FC236}">
                <a16:creationId xmlns:a16="http://schemas.microsoft.com/office/drawing/2014/main" id="{E68F6BCB-89B5-A033-D148-10258DCE9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71" name="Rectangle 70">
            <a:extLst>
              <a:ext uri="{FF2B5EF4-FFF2-40B4-BE49-F238E27FC236}">
                <a16:creationId xmlns:a16="http://schemas.microsoft.com/office/drawing/2014/main" id="{E84FCA62-CBAA-E53B-913F-FB738A334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2" name="Rectangle 71">
            <a:extLst>
              <a:ext uri="{FF2B5EF4-FFF2-40B4-BE49-F238E27FC236}">
                <a16:creationId xmlns:a16="http://schemas.microsoft.com/office/drawing/2014/main" id="{AC5E1DD0-DC50-D46E-B636-16BD46EFE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3" name="Rectangle 72">
            <a:extLst>
              <a:ext uri="{FF2B5EF4-FFF2-40B4-BE49-F238E27FC236}">
                <a16:creationId xmlns:a16="http://schemas.microsoft.com/office/drawing/2014/main" id="{89F758AD-63BD-6A63-AB30-6C02C4C49B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4" name="Picture 73">
            <a:extLst>
              <a:ext uri="{FF2B5EF4-FFF2-40B4-BE49-F238E27FC236}">
                <a16:creationId xmlns:a16="http://schemas.microsoft.com/office/drawing/2014/main" id="{28A987DA-1109-CBEF-10D1-80C2A3EC91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5" name="Rectangle 74">
            <a:extLst>
              <a:ext uri="{FF2B5EF4-FFF2-40B4-BE49-F238E27FC236}">
                <a16:creationId xmlns:a16="http://schemas.microsoft.com/office/drawing/2014/main" id="{5CA7E0DC-0066-5939-79E1-1E150C14D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 name="Picture 1" descr="AccountantsPlus-Feb2026-IGPhotography,www.igphotography.co.uk-54">
            <a:extLst>
              <a:ext uri="{FF2B5EF4-FFF2-40B4-BE49-F238E27FC236}">
                <a16:creationId xmlns:a16="http://schemas.microsoft.com/office/drawing/2014/main" id="{C9C75319-1894-1088-305E-710E9B6C1D90}"/>
              </a:ext>
            </a:extLst>
          </p:cNvPr>
          <p:cNvPicPr>
            <a:picLocks noChangeAspect="1"/>
          </p:cNvPicPr>
          <p:nvPr/>
        </p:nvPicPr>
        <p:blipFill>
          <a:blip r:embed="rId6"/>
          <a:stretch>
            <a:fillRect/>
          </a:stretch>
        </p:blipFill>
        <p:spPr>
          <a:xfrm>
            <a:off x="7266695" y="1977798"/>
            <a:ext cx="3901440" cy="2601468"/>
          </a:xfrm>
          <a:prstGeom prst="rect">
            <a:avLst/>
          </a:prstGeom>
        </p:spPr>
      </p:pic>
      <p:sp>
        <p:nvSpPr>
          <p:cNvPr id="3" name="Title 1">
            <a:extLst>
              <a:ext uri="{FF2B5EF4-FFF2-40B4-BE49-F238E27FC236}">
                <a16:creationId xmlns:a16="http://schemas.microsoft.com/office/drawing/2014/main" id="{AA74646C-550D-D108-21F0-1D3BE6684F7F}"/>
              </a:ext>
            </a:extLst>
          </p:cNvPr>
          <p:cNvSpPr txBox="1">
            <a:spLocks/>
          </p:cNvSpPr>
          <p:nvPr/>
        </p:nvSpPr>
        <p:spPr>
          <a:xfrm>
            <a:off x="7208201" y="827532"/>
            <a:ext cx="3846292" cy="5205943"/>
          </a:xfrm>
          <a:prstGeom prst="rect">
            <a:avLst/>
          </a:prstGeom>
        </p:spPr>
        <p:txBody>
          <a:bodyPr vert="horz" lIns="91440" tIns="45720" rIns="91440" bIns="45720" rtlCol="0" anchor="b">
            <a:norm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none" spc="0" normalizeH="0" baseline="0" noProof="0" dirty="0">
                <a:ln>
                  <a:noFill/>
                </a:ln>
                <a:solidFill>
                  <a:srgbClr val="D66C1C"/>
                </a:solidFill>
                <a:effectLst/>
                <a:uLnTx/>
                <a:uFillTx/>
                <a:latin typeface="Trebuchet MS" panose="020B0603020202020204"/>
                <a:ea typeface="+mj-ea"/>
                <a:cs typeface="+mj-cs"/>
              </a:rPr>
              <a:t>TEAM</a:t>
            </a:r>
          </a:p>
        </p:txBody>
      </p:sp>
      <p:graphicFrame>
        <p:nvGraphicFramePr>
          <p:cNvPr id="4" name="Table 3">
            <a:extLst>
              <a:ext uri="{FF2B5EF4-FFF2-40B4-BE49-F238E27FC236}">
                <a16:creationId xmlns:a16="http://schemas.microsoft.com/office/drawing/2014/main" id="{A495EF78-1A8E-B84B-4BA2-75284E5B1B77}"/>
              </a:ext>
            </a:extLst>
          </p:cNvPr>
          <p:cNvGraphicFramePr>
            <a:graphicFrameLocks noGrp="1"/>
          </p:cNvGraphicFramePr>
          <p:nvPr>
            <p:extLst>
              <p:ext uri="{D42A27DB-BD31-4B8C-83A1-F6EECF244321}">
                <p14:modId xmlns:p14="http://schemas.microsoft.com/office/powerpoint/2010/main" val="2955719331"/>
              </p:ext>
            </p:extLst>
          </p:nvPr>
        </p:nvGraphicFramePr>
        <p:xfrm>
          <a:off x="222250" y="824525"/>
          <a:ext cx="6837936" cy="5992640"/>
        </p:xfrm>
        <a:graphic>
          <a:graphicData uri="http://schemas.openxmlformats.org/drawingml/2006/table">
            <a:tbl>
              <a:tblPr firstRow="1" bandRow="1">
                <a:tableStyleId>{5C22544A-7EE6-4342-B048-85BDC9FD1C3A}</a:tableStyleId>
              </a:tblPr>
              <a:tblGrid>
                <a:gridCol w="3418968">
                  <a:extLst>
                    <a:ext uri="{9D8B030D-6E8A-4147-A177-3AD203B41FA5}">
                      <a16:colId xmlns:a16="http://schemas.microsoft.com/office/drawing/2014/main" val="3724797064"/>
                    </a:ext>
                  </a:extLst>
                </a:gridCol>
                <a:gridCol w="3418968">
                  <a:extLst>
                    <a:ext uri="{9D8B030D-6E8A-4147-A177-3AD203B41FA5}">
                      <a16:colId xmlns:a16="http://schemas.microsoft.com/office/drawing/2014/main" val="2634082240"/>
                    </a:ext>
                  </a:extLst>
                </a:gridCol>
              </a:tblGrid>
              <a:tr h="1132400">
                <a:tc>
                  <a:txBody>
                    <a:bodyPr/>
                    <a:lstStyle/>
                    <a:p>
                      <a:r>
                        <a:rPr lang="en-GB" dirty="0"/>
                        <a:t>Accountancy and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Audit</a:t>
                      </a:r>
                    </a:p>
                    <a:p>
                      <a:endParaRPr lang="en-GB" dirty="0"/>
                    </a:p>
                  </a:txBody>
                  <a:tcPr/>
                </a:tc>
                <a:tc>
                  <a:txBody>
                    <a:bodyPr/>
                    <a:lstStyle/>
                    <a:p>
                      <a:r>
                        <a:rPr lang="en-GB" dirty="0"/>
                        <a:t>Taxation</a:t>
                      </a:r>
                    </a:p>
                    <a:p>
                      <a:endParaRPr lang="en-GB" dirty="0"/>
                    </a:p>
                  </a:txBody>
                  <a:tcPr/>
                </a:tc>
                <a:extLst>
                  <a:ext uri="{0D108BD9-81ED-4DB2-BD59-A6C34878D82A}">
                    <a16:rowId xmlns:a16="http://schemas.microsoft.com/office/drawing/2014/main" val="498243030"/>
                  </a:ext>
                </a:extLst>
              </a:tr>
              <a:tr h="1132400">
                <a:tc>
                  <a:txBody>
                    <a:bodyPr/>
                    <a:lstStyle/>
                    <a:p>
                      <a:r>
                        <a:rPr lang="en-GB" dirty="0"/>
                        <a:t>Statutory Accounts and </a:t>
                      </a:r>
                      <a:br>
                        <a:rPr lang="en-GB" dirty="0"/>
                      </a:br>
                      <a:r>
                        <a:rPr lang="en-GB" dirty="0"/>
                        <a:t>Annual Returns</a:t>
                      </a:r>
                    </a:p>
                  </a:txBody>
                  <a:tcPr/>
                </a:tc>
                <a:tc>
                  <a:txBody>
                    <a:bodyPr/>
                    <a:lstStyle/>
                    <a:p>
                      <a:r>
                        <a:rPr lang="en-GB" dirty="0"/>
                        <a:t>Trading, Corporation Tax, and VAT</a:t>
                      </a:r>
                    </a:p>
                  </a:txBody>
                  <a:tcPr/>
                </a:tc>
                <a:extLst>
                  <a:ext uri="{0D108BD9-81ED-4DB2-BD59-A6C34878D82A}">
                    <a16:rowId xmlns:a16="http://schemas.microsoft.com/office/drawing/2014/main" val="94053824"/>
                  </a:ext>
                </a:extLst>
              </a:tr>
              <a:tr h="1132400">
                <a:tc>
                  <a:txBody>
                    <a:bodyPr/>
                    <a:lstStyle/>
                    <a:p>
                      <a:r>
                        <a:rPr lang="en-GB" dirty="0"/>
                        <a:t>Regulator data</a:t>
                      </a:r>
                    </a:p>
                    <a:p>
                      <a:r>
                        <a:rPr lang="en-GB" dirty="0"/>
                        <a:t>OSCR</a:t>
                      </a:r>
                    </a:p>
                    <a:p>
                      <a:r>
                        <a:rPr lang="en-GB" dirty="0"/>
                        <a:t>Scottish Housing Regulator</a:t>
                      </a:r>
                      <a:br>
                        <a:rPr lang="en-GB" dirty="0"/>
                      </a:br>
                      <a:r>
                        <a:rPr lang="en-GB" dirty="0"/>
                        <a:t>Care Commission</a:t>
                      </a:r>
                    </a:p>
                    <a:p>
                      <a:endParaRPr lang="en-GB" dirty="0"/>
                    </a:p>
                  </a:txBody>
                  <a:tcPr/>
                </a:tc>
                <a:tc>
                  <a:txBody>
                    <a:bodyPr/>
                    <a:lstStyle/>
                    <a:p>
                      <a:r>
                        <a:rPr lang="en-GB" dirty="0"/>
                        <a:t>Gift Aid</a:t>
                      </a:r>
                    </a:p>
                  </a:txBody>
                  <a:tcPr/>
                </a:tc>
                <a:extLst>
                  <a:ext uri="{0D108BD9-81ED-4DB2-BD59-A6C34878D82A}">
                    <a16:rowId xmlns:a16="http://schemas.microsoft.com/office/drawing/2014/main" val="924257090"/>
                  </a:ext>
                </a:extLst>
              </a:tr>
              <a:tr h="1132400">
                <a:tc>
                  <a:txBody>
                    <a:bodyPr/>
                    <a:lstStyle/>
                    <a:p>
                      <a:r>
                        <a:rPr lang="en-GB" dirty="0"/>
                        <a:t>Funder reports</a:t>
                      </a:r>
                    </a:p>
                    <a:p>
                      <a:r>
                        <a:rPr lang="en-GB" dirty="0"/>
                        <a:t>Tracking restricted income and expenditure</a:t>
                      </a:r>
                    </a:p>
                  </a:txBody>
                  <a:tcPr/>
                </a:tc>
                <a:tc>
                  <a:txBody>
                    <a:bodyPr/>
                    <a:lstStyle/>
                    <a:p>
                      <a:r>
                        <a:rPr lang="en-GB" dirty="0"/>
                        <a:t>Inheritances</a:t>
                      </a:r>
                    </a:p>
                  </a:txBody>
                  <a:tcPr/>
                </a:tc>
                <a:extLst>
                  <a:ext uri="{0D108BD9-81ED-4DB2-BD59-A6C34878D82A}">
                    <a16:rowId xmlns:a16="http://schemas.microsoft.com/office/drawing/2014/main" val="4035170825"/>
                  </a:ext>
                </a:extLst>
              </a:tr>
              <a:tr h="1132400">
                <a:tc>
                  <a:txBody>
                    <a:bodyPr/>
                    <a:lstStyle/>
                    <a:p>
                      <a:r>
                        <a:rPr lang="en-GB" dirty="0"/>
                        <a:t>Financial Information IT Systems</a:t>
                      </a:r>
                    </a:p>
                  </a:txBody>
                  <a:tcPr/>
                </a:tc>
                <a:tc>
                  <a:txBody>
                    <a:bodyPr/>
                    <a:lstStyle/>
                    <a:p>
                      <a:r>
                        <a:rPr lang="en-GB" dirty="0"/>
                        <a:t>Payroll</a:t>
                      </a:r>
                    </a:p>
                  </a:txBody>
                  <a:tcPr/>
                </a:tc>
                <a:extLst>
                  <a:ext uri="{0D108BD9-81ED-4DB2-BD59-A6C34878D82A}">
                    <a16:rowId xmlns:a16="http://schemas.microsoft.com/office/drawing/2014/main" val="3274693467"/>
                  </a:ext>
                </a:extLst>
              </a:tr>
            </a:tbl>
          </a:graphicData>
        </a:graphic>
      </p:graphicFrame>
    </p:spTree>
    <p:extLst>
      <p:ext uri="{BB962C8B-B14F-4D97-AF65-F5344CB8AC3E}">
        <p14:creationId xmlns:p14="http://schemas.microsoft.com/office/powerpoint/2010/main" val="3282559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9AC1-96DC-AAA4-FD47-FE6E082D7BF3}"/>
              </a:ext>
            </a:extLst>
          </p:cNvPr>
          <p:cNvSpPr>
            <a:spLocks noGrp="1"/>
          </p:cNvSpPr>
          <p:nvPr>
            <p:ph type="title"/>
          </p:nvPr>
        </p:nvSpPr>
        <p:spPr/>
        <p:txBody>
          <a:bodyPr>
            <a:normAutofit/>
          </a:bodyPr>
          <a:lstStyle/>
          <a:p>
            <a:r>
              <a:rPr lang="en-GB" sz="4000" b="1" dirty="0">
                <a:latin typeface="Calibri" panose="020F0502020204030204" pitchFamily="34" charset="0"/>
                <a:cs typeface="Calibri" panose="020F0502020204030204" pitchFamily="34" charset="0"/>
              </a:rPr>
              <a:t>Charity clients</a:t>
            </a:r>
            <a:endParaRPr lang="en-GB" sz="4000" b="1" dirty="0">
              <a:solidFill>
                <a:srgbClr val="FF0000"/>
              </a:solidFill>
              <a:latin typeface="Calibri" panose="020F0502020204030204" pitchFamily="34" charset="0"/>
              <a:cs typeface="Calibri" panose="020F0502020204030204" pitchFamily="34" charset="0"/>
            </a:endParaRPr>
          </a:p>
        </p:txBody>
      </p:sp>
      <p:graphicFrame>
        <p:nvGraphicFramePr>
          <p:cNvPr id="9" name="Content Placeholder 8">
            <a:extLst>
              <a:ext uri="{FF2B5EF4-FFF2-40B4-BE49-F238E27FC236}">
                <a16:creationId xmlns:a16="http://schemas.microsoft.com/office/drawing/2014/main" id="{1FC5764E-3736-FFF4-A981-B43542A1696F}"/>
              </a:ext>
            </a:extLst>
          </p:cNvPr>
          <p:cNvGraphicFramePr>
            <a:graphicFrameLocks noGrp="1"/>
          </p:cNvGraphicFramePr>
          <p:nvPr>
            <p:ph idx="1"/>
            <p:extLst>
              <p:ext uri="{D42A27DB-BD31-4B8C-83A1-F6EECF244321}">
                <p14:modId xmlns:p14="http://schemas.microsoft.com/office/powerpoint/2010/main" val="1947203921"/>
              </p:ext>
            </p:extLst>
          </p:nvPr>
        </p:nvGraphicFramePr>
        <p:xfrm>
          <a:off x="681038" y="2336800"/>
          <a:ext cx="9613900" cy="4060101"/>
        </p:xfrm>
        <a:graphic>
          <a:graphicData uri="http://schemas.openxmlformats.org/drawingml/2006/table">
            <a:tbl>
              <a:tblPr>
                <a:tableStyleId>{5C22544A-7EE6-4342-B048-85BDC9FD1C3A}</a:tableStyleId>
              </a:tblPr>
              <a:tblGrid>
                <a:gridCol w="4806950">
                  <a:extLst>
                    <a:ext uri="{9D8B030D-6E8A-4147-A177-3AD203B41FA5}">
                      <a16:colId xmlns:a16="http://schemas.microsoft.com/office/drawing/2014/main" val="390992279"/>
                    </a:ext>
                  </a:extLst>
                </a:gridCol>
                <a:gridCol w="4806950">
                  <a:extLst>
                    <a:ext uri="{9D8B030D-6E8A-4147-A177-3AD203B41FA5}">
                      <a16:colId xmlns:a16="http://schemas.microsoft.com/office/drawing/2014/main" val="2868628103"/>
                    </a:ext>
                  </a:extLst>
                </a:gridCol>
              </a:tblGrid>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Cora Foundation</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Palm Church (SCIO)</a:t>
                      </a:r>
                    </a:p>
                  </a:txBody>
                  <a:tcPr marL="9525" marR="9525" marT="9525" marB="0" anchor="b"/>
                </a:tc>
                <a:extLst>
                  <a:ext uri="{0D108BD9-81ED-4DB2-BD59-A6C34878D82A}">
                    <a16:rowId xmlns:a16="http://schemas.microsoft.com/office/drawing/2014/main" val="3693527826"/>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Glasgow Central Mosque</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UK Theatre Group SCIO</a:t>
                      </a:r>
                    </a:p>
                  </a:txBody>
                  <a:tcPr marL="9525" marR="9525" marT="9525" marB="0" anchor="b"/>
                </a:tc>
                <a:extLst>
                  <a:ext uri="{0D108BD9-81ED-4DB2-BD59-A6C34878D82A}">
                    <a16:rowId xmlns:a16="http://schemas.microsoft.com/office/drawing/2014/main" val="2567938370"/>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New Cumnock Development Trust</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New Cumnock Development Trust</a:t>
                      </a:r>
                    </a:p>
                  </a:txBody>
                  <a:tcPr marL="9525" marR="9525" marT="9525" marB="0" anchor="b"/>
                </a:tc>
                <a:extLst>
                  <a:ext uri="{0D108BD9-81ED-4DB2-BD59-A6C34878D82A}">
                    <a16:rowId xmlns:a16="http://schemas.microsoft.com/office/drawing/2014/main" val="2705994781"/>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Include Me 2 Club SCIO</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Biggar Youth Project SCIO</a:t>
                      </a:r>
                    </a:p>
                  </a:txBody>
                  <a:tcPr marL="9525" marR="9525" marT="9525" marB="0" anchor="b"/>
                </a:tc>
                <a:extLst>
                  <a:ext uri="{0D108BD9-81ED-4DB2-BD59-A6C34878D82A}">
                    <a16:rowId xmlns:a16="http://schemas.microsoft.com/office/drawing/2014/main" val="3193785054"/>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Lanarkshire Muslim Welfare Society</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Riverside Inverclyde</a:t>
                      </a:r>
                    </a:p>
                  </a:txBody>
                  <a:tcPr marL="9525" marR="9525" marT="9525" marB="0" anchor="b"/>
                </a:tc>
                <a:extLst>
                  <a:ext uri="{0D108BD9-81ED-4DB2-BD59-A6C34878D82A}">
                    <a16:rowId xmlns:a16="http://schemas.microsoft.com/office/drawing/2014/main" val="2748277086"/>
                  </a:ext>
                </a:extLst>
              </a:tr>
              <a:tr h="370840">
                <a:tc>
                  <a:txBody>
                    <a:bodyPr/>
                    <a:lstStyle/>
                    <a:p>
                      <a:pPr algn="l" fontAlgn="b"/>
                      <a:r>
                        <a:rPr lang="en-GB" sz="1600" b="0" i="0" u="none" strike="noStrike" dirty="0" err="1">
                          <a:solidFill>
                            <a:srgbClr val="000000"/>
                          </a:solidFill>
                          <a:effectLst/>
                          <a:latin typeface="Calibri" panose="020F0502020204030204" pitchFamily="34" charset="0"/>
                          <a:cs typeface="Calibri" panose="020F0502020204030204" pitchFamily="34" charset="0"/>
                        </a:rPr>
                        <a:t>SensationALL</a:t>
                      </a:r>
                      <a:endParaRPr lang="en-GB" sz="1600" b="0"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Hamilton Information Project for Youth</a:t>
                      </a:r>
                    </a:p>
                  </a:txBody>
                  <a:tcPr marL="9525" marR="9525" marT="9525" marB="0" anchor="b"/>
                </a:tc>
                <a:extLst>
                  <a:ext uri="{0D108BD9-81ED-4DB2-BD59-A6C34878D82A}">
                    <a16:rowId xmlns:a16="http://schemas.microsoft.com/office/drawing/2014/main" val="107275761"/>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Dynamic Gymnastics</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Animal Concern</a:t>
                      </a:r>
                    </a:p>
                  </a:txBody>
                  <a:tcPr marL="9525" marR="9525" marT="9525" marB="0" anchor="b"/>
                </a:tc>
                <a:extLst>
                  <a:ext uri="{0D108BD9-81ED-4DB2-BD59-A6C34878D82A}">
                    <a16:rowId xmlns:a16="http://schemas.microsoft.com/office/drawing/2014/main" val="3199332446"/>
                  </a:ext>
                </a:extLst>
              </a:tr>
              <a:tr h="351701">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Blue Triangle</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Blantyre Celtic Community Football Club</a:t>
                      </a:r>
                    </a:p>
                  </a:txBody>
                  <a:tcPr marL="9525" marR="9525" marT="9525" marB="0" anchor="b"/>
                </a:tc>
                <a:extLst>
                  <a:ext uri="{0D108BD9-81ED-4DB2-BD59-A6C34878D82A}">
                    <a16:rowId xmlns:a16="http://schemas.microsoft.com/office/drawing/2014/main" val="2265061789"/>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Cumbernauld &amp; Kilsyth Nursery </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HOPE For Autism</a:t>
                      </a:r>
                    </a:p>
                  </a:txBody>
                  <a:tcPr marL="9525" marR="9525" marT="9525" marB="0" anchor="b"/>
                </a:tc>
                <a:extLst>
                  <a:ext uri="{0D108BD9-81ED-4DB2-BD59-A6C34878D82A}">
                    <a16:rowId xmlns:a16="http://schemas.microsoft.com/office/drawing/2014/main" val="932011505"/>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SMK Care Services</a:t>
                      </a:r>
                    </a:p>
                  </a:txBody>
                  <a:tcPr marL="9525" marR="9525" marT="9525" marB="0" anchor="b"/>
                </a:tc>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Bellshill and District Citizens Advice</a:t>
                      </a:r>
                    </a:p>
                  </a:txBody>
                  <a:tcPr marL="9525" marR="9525" marT="9525" marB="0" anchor="b"/>
                </a:tc>
                <a:extLst>
                  <a:ext uri="{0D108BD9-81ED-4DB2-BD59-A6C34878D82A}">
                    <a16:rowId xmlns:a16="http://schemas.microsoft.com/office/drawing/2014/main" val="4088551335"/>
                  </a:ext>
                </a:extLst>
              </a:tr>
              <a:tr h="370840">
                <a:tc>
                  <a:txBody>
                    <a:bodyPr/>
                    <a:lstStyle/>
                    <a:p>
                      <a:pPr algn="l" fontAlgn="b"/>
                      <a:r>
                        <a:rPr lang="en-GB" sz="1600" b="0" i="0" u="none" strike="noStrike" dirty="0">
                          <a:solidFill>
                            <a:srgbClr val="000000"/>
                          </a:solidFill>
                          <a:effectLst/>
                          <a:latin typeface="Calibri" panose="020F0502020204030204" pitchFamily="34" charset="0"/>
                          <a:cs typeface="Calibri" panose="020F0502020204030204" pitchFamily="34" charset="0"/>
                        </a:rPr>
                        <a:t>Patients' Advocacy Service</a:t>
                      </a:r>
                    </a:p>
                  </a:txBody>
                  <a:tcPr marL="9525" marR="9525" marT="9525" marB="0" anchor="b"/>
                </a:tc>
                <a:tc>
                  <a:txBody>
                    <a:bodyPr/>
                    <a:lstStyle/>
                    <a:p>
                      <a:r>
                        <a:rPr lang="en-GB" sz="1600" dirty="0">
                          <a:latin typeface="Calibri" panose="020F0502020204030204" pitchFamily="34" charset="0"/>
                          <a:cs typeface="Calibri" panose="020F0502020204030204" pitchFamily="34" charset="0"/>
                        </a:rPr>
                        <a:t>Lanarkshire Community Food and Health</a:t>
                      </a:r>
                    </a:p>
                  </a:txBody>
                  <a:tcPr/>
                </a:tc>
                <a:extLst>
                  <a:ext uri="{0D108BD9-81ED-4DB2-BD59-A6C34878D82A}">
                    <a16:rowId xmlns:a16="http://schemas.microsoft.com/office/drawing/2014/main" val="2696605529"/>
                  </a:ext>
                </a:extLst>
              </a:tr>
            </a:tbl>
          </a:graphicData>
        </a:graphic>
      </p:graphicFrame>
      <p:sp>
        <p:nvSpPr>
          <p:cNvPr id="11" name="Rectangle 3">
            <a:extLst>
              <a:ext uri="{FF2B5EF4-FFF2-40B4-BE49-F238E27FC236}">
                <a16:creationId xmlns:a16="http://schemas.microsoft.com/office/drawing/2014/main" id="{D9834049-133D-7C3C-038C-62D710BC2C98}"/>
              </a:ext>
            </a:extLst>
          </p:cNvPr>
          <p:cNvSpPr>
            <a:spLocks noChangeAspect="1"/>
          </p:cNvSpPr>
          <p:nvPr/>
        </p:nvSpPr>
        <p:spPr>
          <a:xfrm>
            <a:off x="10605532" y="3527500"/>
            <a:ext cx="1376177" cy="1354638"/>
          </a:xfrm>
          <a:prstGeom prst="ellipse">
            <a:avLst/>
          </a:prstGeom>
          <a:solidFill>
            <a:schemeClr val="tx1"/>
          </a:solidFill>
          <a:ln w="174625" cmpd="thinThick">
            <a:solidFill>
              <a:schemeClr val="tx1"/>
            </a:solidFill>
          </a:ln>
        </p:spPr>
        <p:txBody>
          <a:bodyPr vert="horz" lIns="91440" tIns="45720" rIns="91440" bIns="45720" rtlCol="0" anchor="ctr">
            <a:normAutofit/>
          </a:bodyPr>
          <a:lstStyle/>
          <a:p>
            <a:pPr algn="ctr">
              <a:lnSpc>
                <a:spcPct val="90000"/>
              </a:lnSpc>
              <a:spcBef>
                <a:spcPct val="0"/>
              </a:spcBef>
              <a:spcAft>
                <a:spcPts val="600"/>
              </a:spcAft>
            </a:pPr>
            <a:r>
              <a:rPr lang="en-US" sz="1000" kern="1200" dirty="0">
                <a:ln w="0"/>
                <a:solidFill>
                  <a:schemeClr val="bg1"/>
                </a:solidFill>
                <a:effectLst>
                  <a:outerShdw blurRad="38100" dist="19050" dir="2700000" algn="tl" rotWithShape="0">
                    <a:schemeClr val="dk1">
                      <a:alpha val="40000"/>
                    </a:schemeClr>
                  </a:outerShdw>
                </a:effectLst>
                <a:latin typeface="Arial Black" panose="020B0A04020102020204" pitchFamily="34" charset="0"/>
                <a:ea typeface="+mj-ea"/>
                <a:cs typeface="+mj-cs"/>
              </a:rPr>
              <a:t>Excellence</a:t>
            </a:r>
            <a:br>
              <a:rPr lang="en-US" sz="1000" kern="1200" dirty="0">
                <a:ln w="0"/>
                <a:solidFill>
                  <a:schemeClr val="bg1"/>
                </a:solidFill>
                <a:effectLst>
                  <a:outerShdw blurRad="38100" dist="19050" dir="2700000" algn="tl" rotWithShape="0">
                    <a:schemeClr val="dk1">
                      <a:alpha val="40000"/>
                    </a:schemeClr>
                  </a:outerShdw>
                </a:effectLst>
                <a:latin typeface="Arial Black" panose="020B0A04020102020204" pitchFamily="34" charset="0"/>
                <a:ea typeface="+mj-ea"/>
                <a:cs typeface="+mj-cs"/>
              </a:rPr>
            </a:br>
            <a:r>
              <a:rPr lang="en-US" sz="1000" kern="1200"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mj-ea"/>
                <a:cs typeface="Arial" panose="020B0604020202020204" pitchFamily="34" charset="0"/>
              </a:rPr>
              <a:t>in everything</a:t>
            </a:r>
            <a:br>
              <a:rPr lang="en-US" sz="1000" kern="1200"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mj-ea"/>
                <a:cs typeface="Arial" panose="020B0604020202020204" pitchFamily="34" charset="0"/>
              </a:rPr>
            </a:br>
            <a:r>
              <a:rPr lang="en-US" sz="1000" kern="1200" dirty="0">
                <a:ln w="0"/>
                <a:solidFill>
                  <a:schemeClr val="bg1"/>
                </a:solidFill>
                <a:effectLst>
                  <a:outerShdw blurRad="38100" dist="19050" dir="2700000" algn="tl" rotWithShape="0">
                    <a:schemeClr val="dk1">
                      <a:alpha val="40000"/>
                    </a:schemeClr>
                  </a:outerShdw>
                </a:effectLst>
                <a:latin typeface="Arial" panose="020B0604020202020204" pitchFamily="34" charset="0"/>
                <a:ea typeface="+mj-ea"/>
                <a:cs typeface="Arial" panose="020B0604020202020204" pitchFamily="34" charset="0"/>
              </a:rPr>
              <a:t>we do</a:t>
            </a:r>
          </a:p>
        </p:txBody>
      </p:sp>
    </p:spTree>
    <p:extLst>
      <p:ext uri="{BB962C8B-B14F-4D97-AF65-F5344CB8AC3E}">
        <p14:creationId xmlns:p14="http://schemas.microsoft.com/office/powerpoint/2010/main" val="2732969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85D823-5262-9197-30D5-ECEB47192E8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7968808-BED9-973B-8630-9E2268D9BB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13" name="Picture 12">
            <a:extLst>
              <a:ext uri="{FF2B5EF4-FFF2-40B4-BE49-F238E27FC236}">
                <a16:creationId xmlns:a16="http://schemas.microsoft.com/office/drawing/2014/main" id="{42E29D75-127C-518E-8E64-1EA25324D4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Rectangle 14">
            <a:extLst>
              <a:ext uri="{FF2B5EF4-FFF2-40B4-BE49-F238E27FC236}">
                <a16:creationId xmlns:a16="http://schemas.microsoft.com/office/drawing/2014/main" id="{A5F4C61F-C3FB-8A7B-14E6-AE7CAB9D8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30876863-756E-E2FC-E87D-DDE0A53887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1E43DEDB-63EF-FC87-99F3-90E69248DE5B}"/>
              </a:ext>
            </a:extLst>
          </p:cNvPr>
          <p:cNvSpPr>
            <a:spLocks noGrp="1"/>
          </p:cNvSpPr>
          <p:nvPr>
            <p:ph type="title"/>
          </p:nvPr>
        </p:nvSpPr>
        <p:spPr>
          <a:xfrm>
            <a:off x="680321" y="753228"/>
            <a:ext cx="4136123" cy="1080938"/>
          </a:xfrm>
        </p:spPr>
        <p:txBody>
          <a:bodyPr>
            <a:normAutofit/>
          </a:bodyPr>
          <a:lstStyle/>
          <a:p>
            <a:r>
              <a:rPr lang="en-GB" sz="2200" dirty="0">
                <a:solidFill>
                  <a:srgbClr val="FFFFFF"/>
                </a:solidFill>
              </a:rPr>
              <a:t>MARK MULHOLLAND FCCA</a:t>
            </a:r>
            <a:br>
              <a:rPr lang="en-GB" sz="2200" dirty="0">
                <a:solidFill>
                  <a:srgbClr val="FFFFFF"/>
                </a:solidFill>
              </a:rPr>
            </a:br>
            <a:r>
              <a:rPr lang="en-GB" sz="2200" dirty="0">
                <a:solidFill>
                  <a:srgbClr val="FFFFFF"/>
                </a:solidFill>
              </a:rPr>
              <a:t>Chartered Certified Accountant</a:t>
            </a:r>
            <a:br>
              <a:rPr lang="en-GB" sz="2200" dirty="0">
                <a:solidFill>
                  <a:srgbClr val="FFFFFF"/>
                </a:solidFill>
              </a:rPr>
            </a:br>
            <a:r>
              <a:rPr lang="en-GB" sz="2200" dirty="0">
                <a:solidFill>
                  <a:srgbClr val="FFFFFF"/>
                </a:solidFill>
              </a:rPr>
              <a:t>Registered Auditor</a:t>
            </a:r>
          </a:p>
        </p:txBody>
      </p:sp>
      <p:pic>
        <p:nvPicPr>
          <p:cNvPr id="19" name="Picture 18">
            <a:extLst>
              <a:ext uri="{FF2B5EF4-FFF2-40B4-BE49-F238E27FC236}">
                <a16:creationId xmlns:a16="http://schemas.microsoft.com/office/drawing/2014/main" id="{BAA96D30-1E74-090A-B052-2BDC780182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useBgFill="1">
        <p:nvSpPr>
          <p:cNvPr id="21" name="Rectangle 20">
            <a:extLst>
              <a:ext uri="{FF2B5EF4-FFF2-40B4-BE49-F238E27FC236}">
                <a16:creationId xmlns:a16="http://schemas.microsoft.com/office/drawing/2014/main" id="{6040667B-BEA8-6E8A-9C92-13D63EEF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4" name="Picture 4" descr="image002">
            <a:extLst>
              <a:ext uri="{FF2B5EF4-FFF2-40B4-BE49-F238E27FC236}">
                <a16:creationId xmlns:a16="http://schemas.microsoft.com/office/drawing/2014/main" id="{F46E7C1D-FB18-A9C8-A9A5-362BAF4FAEF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93085" y="2489738"/>
            <a:ext cx="5629268" cy="18717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45963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A0199BE81A1B4A9CB2D8E195767611" ma:contentTypeVersion="15" ma:contentTypeDescription="Create a new document." ma:contentTypeScope="" ma:versionID="88b4c1e8f87b1a8ece2f696ab6c6c4be">
  <xsd:schema xmlns:xsd="http://www.w3.org/2001/XMLSchema" xmlns:xs="http://www.w3.org/2001/XMLSchema" xmlns:p="http://schemas.microsoft.com/office/2006/metadata/properties" xmlns:ns2="c665043d-20bd-4a14-ac67-295a189ce437" xmlns:ns3="a1f11e26-8eaa-4438-abd1-96e8cca44459" targetNamespace="http://schemas.microsoft.com/office/2006/metadata/properties" ma:root="true" ma:fieldsID="474faf7808b3b1b0c6d54f012042df0a" ns2:_="" ns3:_="">
    <xsd:import namespace="c665043d-20bd-4a14-ac67-295a189ce437"/>
    <xsd:import namespace="a1f11e26-8eaa-4438-abd1-96e8cca4445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ObjectDetectorVersions" minOccurs="0"/>
                <xsd:element ref="ns2:Topic"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65043d-20bd-4a14-ac67-295a189ce4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f17929b-bcb6-475a-9750-f7ecfffbb7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Topic" ma:index="20" nillable="true" ma:displayName="Topic" ma:format="Dropdown" ma:internalName="Topic">
      <xsd:complexType>
        <xsd:complexContent>
          <xsd:extension base="dms:MultiChoiceFillIn">
            <xsd:sequence>
              <xsd:element name="Value" maxOccurs="unbounded" minOccurs="0" nillable="true">
                <xsd:simpleType>
                  <xsd:union memberTypes="dms:Text">
                    <xsd:simpleType>
                      <xsd:restriction base="dms:Choice">
                        <xsd:enumeration value="Business Plan"/>
                        <xsd:enumeration value="Iris data"/>
                        <xsd:enumeration value="Practice Development"/>
                        <xsd:enumeration value="Marketing"/>
                        <xsd:enumeration value="Choice 5"/>
                      </xsd:restriction>
                    </xsd:simpleType>
                  </xsd:union>
                </xsd:simpleType>
              </xsd:element>
            </xsd:sequence>
          </xsd:extension>
        </xsd:complexContent>
      </xsd:complex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f11e26-8eaa-4438-abd1-96e8cca4445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7996b3b3-b492-4acd-ae42-cce5d305e413}" ma:internalName="TaxCatchAll" ma:showField="CatchAllData" ma:web="a1f11e26-8eaa-4438-abd1-96e8cca4445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1f11e26-8eaa-4438-abd1-96e8cca44459" xsi:nil="true"/>
    <lcf76f155ced4ddcb4097134ff3c332f xmlns="c665043d-20bd-4a14-ac67-295a189ce437">
      <Terms xmlns="http://schemas.microsoft.com/office/infopath/2007/PartnerControls"/>
    </lcf76f155ced4ddcb4097134ff3c332f>
    <Topic xmlns="c665043d-20bd-4a14-ac67-295a189ce437" xsi:nil="true"/>
    <SharedWithUsers xmlns="a1f11e26-8eaa-4438-abd1-96e8cca44459">
      <UserInfo>
        <DisplayName>Bryan Wood</DisplayName>
        <AccountId>20</AccountId>
        <AccountType/>
      </UserInfo>
      <UserInfo>
        <DisplayName>Colin Lumsden</DisplayName>
        <AccountId>15</AccountId>
        <AccountType/>
      </UserInfo>
      <UserInfo>
        <DisplayName>Tracey Hannah</DisplayName>
        <AccountId>16</AccountId>
        <AccountType/>
      </UserInfo>
      <UserInfo>
        <DisplayName>David Charles</DisplayName>
        <AccountId>24</AccountId>
        <AccountType/>
      </UserInfo>
    </SharedWithUsers>
  </documentManagement>
</p:properties>
</file>

<file path=customXml/itemProps1.xml><?xml version="1.0" encoding="utf-8"?>
<ds:datastoreItem xmlns:ds="http://schemas.openxmlformats.org/officeDocument/2006/customXml" ds:itemID="{30C9625B-DC23-493D-9A89-BE1A7A27B1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65043d-20bd-4a14-ac67-295a189ce437"/>
    <ds:schemaRef ds:uri="a1f11e26-8eaa-4438-abd1-96e8cca444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FE13CB-AB77-4668-9031-A8D3536F071A}">
  <ds:schemaRefs>
    <ds:schemaRef ds:uri="http://schemas.microsoft.com/sharepoint/v3/contenttype/forms"/>
  </ds:schemaRefs>
</ds:datastoreItem>
</file>

<file path=customXml/itemProps3.xml><?xml version="1.0" encoding="utf-8"?>
<ds:datastoreItem xmlns:ds="http://schemas.openxmlformats.org/officeDocument/2006/customXml" ds:itemID="{C511ED15-D2BF-42E4-8079-280D311D7C46}">
  <ds:schemaRefs>
    <ds:schemaRef ds:uri="a1f11e26-8eaa-4438-abd1-96e8cca44459"/>
    <ds:schemaRef ds:uri="c665043d-20bd-4a14-ac67-295a189ce43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185</TotalTime>
  <Words>288</Words>
  <Application>Microsoft Office PowerPoint</Application>
  <PresentationFormat>Widescreen</PresentationFormat>
  <Paragraphs>58</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Arial</vt:lpstr>
      <vt:lpstr>Arial Black</vt:lpstr>
      <vt:lpstr>Calibri</vt:lpstr>
      <vt:lpstr>Trebuchet MS</vt:lpstr>
      <vt:lpstr>Berlin</vt:lpstr>
      <vt:lpstr>BRYAN J T WOOD FCCA Chartered Certified Accountant Registered Auditor</vt:lpstr>
      <vt:lpstr>PowerPoint Presentation</vt:lpstr>
      <vt:lpstr>PowerPoint Presentation</vt:lpstr>
      <vt:lpstr>PowerPoint Presentation</vt:lpstr>
      <vt:lpstr>Charity clients</vt:lpstr>
      <vt:lpstr>MARK MULHOLLAND FCCA Chartered Certified Accountant Registered Auditor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Charles</dc:creator>
  <cp:lastModifiedBy>David Charles</cp:lastModifiedBy>
  <cp:revision>77</cp:revision>
  <dcterms:created xsi:type="dcterms:W3CDTF">2024-04-25T13:58:27Z</dcterms:created>
  <dcterms:modified xsi:type="dcterms:W3CDTF">2026-05-07T14:01:45Z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0x01010025A0199BE81A1B4A9CB2D8E195767611</vt:lpwstr>
  </property>
  <property fmtid="{D5CDD505-2E9C-101B-9397-08002B2CF9AE}" pid="3" name="MediaServiceImageTags">
    <vt:lpwstr/>
  </property>
</Properties>
</file>